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31" r:id="rId23"/>
    <p:sldId id="309" r:id="rId24"/>
    <p:sldId id="310" r:id="rId25"/>
    <p:sldId id="293" r:id="rId26"/>
    <p:sldId id="290" r:id="rId27"/>
    <p:sldId id="300" r:id="rId28"/>
    <p:sldId id="291" r:id="rId29"/>
    <p:sldId id="292" r:id="rId30"/>
    <p:sldId id="316" r:id="rId31"/>
    <p:sldId id="317" r:id="rId32"/>
    <p:sldId id="318" r:id="rId33"/>
    <p:sldId id="319" r:id="rId34"/>
    <p:sldId id="320" r:id="rId35"/>
    <p:sldId id="321" r:id="rId36"/>
    <p:sldId id="327" r:id="rId37"/>
    <p:sldId id="322" r:id="rId38"/>
    <p:sldId id="328" r:id="rId39"/>
    <p:sldId id="329" r:id="rId40"/>
    <p:sldId id="330" r:id="rId41"/>
    <p:sldId id="294" r:id="rId42"/>
    <p:sldId id="311" r:id="rId43"/>
    <p:sldId id="313" r:id="rId44"/>
    <p:sldId id="326" r:id="rId45"/>
    <p:sldId id="314" r:id="rId46"/>
    <p:sldId id="296" r:id="rId47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3" d="100"/>
          <a:sy n="73" d="100"/>
        </p:scale>
        <p:origin x="1041" y="33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 smtClean="0">
                <a:latin typeface="+mn-lt"/>
                <a:ea typeface="+mn-ea"/>
              </a:rPr>
              <a:t>● </a:t>
            </a:r>
            <a:r>
              <a:rPr lang="zh-CN" altLang="en-US" sz="2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 smtClean="0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0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7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11" Type="http://schemas.openxmlformats.org/officeDocument/2006/relationships/image" Target="../media/image37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5" Type="http://schemas.openxmlformats.org/officeDocument/2006/relationships/image" Target="../media/image17.wmf"/><Relationship Id="rId23" Type="http://schemas.openxmlformats.org/officeDocument/2006/relationships/image" Target="../media/image35.wmf"/><Relationship Id="rId10" Type="http://schemas.openxmlformats.org/officeDocument/2006/relationships/image" Target="../media/image34.tiff"/><Relationship Id="rId19" Type="http://schemas.openxmlformats.org/officeDocument/2006/relationships/image" Target="../media/image30.wmf"/><Relationship Id="rId4" Type="http://schemas.openxmlformats.org/officeDocument/2006/relationships/image" Target="../media/image13.tiff"/><Relationship Id="rId9" Type="http://schemas.openxmlformats.org/officeDocument/2006/relationships/image" Target="../media/image20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image" Target="../media/image62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tiff"/><Relationship Id="rId5" Type="http://schemas.openxmlformats.org/officeDocument/2006/relationships/image" Target="../media/image64.tiff"/><Relationship Id="rId10" Type="http://schemas.openxmlformats.org/officeDocument/2006/relationships/image" Target="../media/image68.tiff"/><Relationship Id="rId4" Type="http://schemas.openxmlformats.org/officeDocument/2006/relationships/image" Target="../media/image63.tiff"/><Relationship Id="rId9" Type="http://schemas.openxmlformats.org/officeDocument/2006/relationships/image" Target="../media/image6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"/><Relationship Id="rId3" Type="http://schemas.openxmlformats.org/officeDocument/2006/relationships/image" Target="../media/image76.tif"/><Relationship Id="rId7" Type="http://schemas.openxmlformats.org/officeDocument/2006/relationships/image" Target="../media/image80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tif"/><Relationship Id="rId5" Type="http://schemas.openxmlformats.org/officeDocument/2006/relationships/image" Target="../media/image78.tif"/><Relationship Id="rId4" Type="http://schemas.openxmlformats.org/officeDocument/2006/relationships/image" Target="../media/image77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t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tif"/><Relationship Id="rId5" Type="http://schemas.openxmlformats.org/officeDocument/2006/relationships/image" Target="../media/image102.tif"/><Relationship Id="rId4" Type="http://schemas.openxmlformats.org/officeDocument/2006/relationships/image" Target="../media/image101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tiff"/><Relationship Id="rId12" Type="http://schemas.openxmlformats.org/officeDocument/2006/relationships/image" Target="../media/image17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tiff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32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17" Type="http://schemas.openxmlformats.org/officeDocument/2006/relationships/image" Target="../media/image34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tiff"/><Relationship Id="rId15" Type="http://schemas.openxmlformats.org/officeDocument/2006/relationships/image" Target="../media/image29.wmf"/><Relationship Id="rId10" Type="http://schemas.openxmlformats.org/officeDocument/2006/relationships/image" Target="../media/image17.wmf"/><Relationship Id="rId19" Type="http://schemas.openxmlformats.org/officeDocument/2006/relationships/image" Target="../media/image30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/>
              <a:t>SIRV-Based </a:t>
            </a:r>
            <a:r>
              <a:rPr lang="en-US" altLang="zh-CN" sz="3200"/>
              <a:t>High-Resolution </a:t>
            </a:r>
            <a:r>
              <a:rPr lang="en-US" altLang="zh-CN" sz="3200" smtClean="0"/>
              <a:t>PolSAR</a:t>
            </a:r>
            <a:br>
              <a:rPr lang="en-US" altLang="zh-CN" sz="3200" smtClean="0"/>
            </a:br>
            <a:r>
              <a:rPr lang="en-US" altLang="zh-CN" sz="3200" smtClean="0"/>
              <a:t>Image </a:t>
            </a:r>
            <a:r>
              <a:rPr lang="en-US" altLang="zh-CN" sz="3200"/>
              <a:t>Speckle Suppression via</a:t>
            </a:r>
            <a:br>
              <a:rPr lang="en-US" altLang="zh-CN" sz="3200"/>
            </a:br>
            <a:r>
              <a:rPr lang="en-US" altLang="zh-CN" sz="3200"/>
              <a:t>Dual-Domain Filtering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2585034" y="681363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IGARSS 2019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High-resolution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51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52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53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complex Gauss random speckle is suppressed </a:t>
              </a: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CETC-38</a:t>
            </a:r>
            <a:r>
              <a:rPr lang="zh-CN" altLang="en-US" sz="2400"/>
              <a:t> </a:t>
            </a:r>
            <a:r>
              <a:rPr lang="en-US" altLang="zh-CN" sz="2400" smtClean="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0.1×0.4m data in Hainan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N</a:t>
            </a:r>
            <a:r>
              <a:rPr lang="en-US" altLang="zh-CN" sz="2400" smtClean="0"/>
              <a:t>ormalized coherency matrix in Pauli-RGB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749729" cy="369332"/>
            <a:chOff x="1260566" y="6283357"/>
            <a:chExt cx="2749729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17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3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</a:t>
            </a:r>
            <a:r>
              <a:rPr lang="en-US" altLang="zh-CN" sz="2400"/>
              <a:t>0.1×0.4m </a:t>
            </a:r>
            <a:r>
              <a:rPr lang="en-US" altLang="zh-CN" sz="2400" smtClean="0"/>
              <a:t>data in 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/>
              <a:t>band 0.1×0.4m in </a:t>
            </a:r>
            <a:r>
              <a:rPr lang="en-US" altLang="zh-CN" sz="2400" smtClean="0"/>
              <a:t>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effect of processing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single-look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image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when dealing with complex scenarios, it is still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robust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DLR FSAR</a:t>
            </a:r>
            <a:r>
              <a:rPr lang="zh-CN" altLang="en-US" sz="2400"/>
              <a:t> </a:t>
            </a:r>
            <a:r>
              <a:rPr lang="en-US" altLang="zh-CN" sz="2400" smtClean="0"/>
              <a:t>S</a:t>
            </a:r>
            <a:r>
              <a:rPr lang="zh-CN" altLang="en-US" sz="2400"/>
              <a:t> </a:t>
            </a:r>
            <a:r>
              <a:rPr lang="en-US" altLang="zh-CN" sz="2400" smtClean="0"/>
              <a:t>band 0.5×0.6m data in Kaufbeuren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IECAS C</a:t>
            </a:r>
            <a:r>
              <a:rPr lang="zh-CN" altLang="en-US" sz="2400"/>
              <a:t> </a:t>
            </a:r>
            <a:r>
              <a:rPr lang="en-US" altLang="zh-CN" sz="2400" smtClean="0"/>
              <a:t>band 0.13×0.19m data in Zunhua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DLR </a:t>
            </a:r>
            <a:r>
              <a:rPr lang="en-US" altLang="zh-CN" sz="2400" smtClean="0"/>
              <a:t>ESAR</a:t>
            </a:r>
            <a:r>
              <a:rPr lang="zh-CN" altLang="en-US" sz="2400"/>
              <a:t> </a:t>
            </a:r>
            <a:r>
              <a:rPr lang="en-US" altLang="zh-CN" sz="2400" smtClean="0"/>
              <a:t>L band 3×3m Oberpfaffenhofen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Significance </a:t>
            </a:r>
            <a:r>
              <a:rPr lang="en-US" altLang="zh-CN" sz="2800"/>
              <a:t>of PolSAR </a:t>
            </a:r>
            <a:r>
              <a:rPr lang="en-US" altLang="zh-CN" sz="2800" smtClean="0"/>
              <a:t>Speckle Filtering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An important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opic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in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estimating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physical/polarization parameters; image segmentation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</a:t>
                </a: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fluctuation of speckle </a:t>
                </a: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Gaofen-3 C-band Xi’An City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Gaofen-3 C-band Xi’An City (after dual-domain filtering) 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107" y="6314803"/>
            <a:ext cx="8082313" cy="365262"/>
          </a:xfrm>
        </p:spPr>
        <p:txBody>
          <a:bodyPr>
            <a:no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GF3 Sea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scene reconstruction: ships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waves (using dual-domain filter)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214449"/>
            <a:ext cx="8158254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3264626"/>
            <a:ext cx="81582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Comparisons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Mean </a:t>
            </a:r>
            <a:r>
              <a:rPr lang="en-US" altLang="zh-CN" sz="2800"/>
              <a:t>and standard deviation of separated multiplicative </a:t>
            </a:r>
            <a:r>
              <a:rPr lang="en-US" altLang="zh-CN" sz="2800" smtClean="0"/>
              <a:t>noise (Ratio)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 much from 1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shows radiation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distortion.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less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 1</a:t>
                </a:r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greater than the theoretical value, the results deviate from the true RCS.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altLang="zh-CN" sz="16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ENL in homogenous region: From 1  to</a:t>
            </a:r>
            <a:r>
              <a:rPr lang="zh-CN" altLang="en-US" sz="2800" smtClean="0"/>
              <a:t> </a:t>
            </a:r>
            <a:r>
              <a:rPr lang="en-US" altLang="zh-CN" sz="2800" smtClean="0"/>
              <a:t>100</a:t>
            </a:r>
            <a:r>
              <a:rPr lang="zh-CN" altLang="en-US" sz="2800" smtClean="0"/>
              <a:t> </a:t>
            </a:r>
            <a:endParaRPr lang="zh-CN" altLang="en-US" sz="2800"/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Novak’s polarimetric whitening filter results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Polarimetric entropy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Effect on the </a:t>
            </a:r>
            <a:r>
              <a:rPr lang="en-US" altLang="zh-CN" sz="3200" i="1" smtClean="0"/>
              <a:t>H/alpha/A</a:t>
            </a:r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Related </a:t>
            </a:r>
            <a:r>
              <a:rPr lang="en-US" altLang="zh-CN"/>
              <a:t>work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POSSC (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ordering+simultaneous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sparse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5/10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specifically discussed the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heterogeneity and high-resolution PolSAR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images.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150 pixels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in each class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are randomly selected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as training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Boxcar 5*5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Comparison of Classification Details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GF3-Xi’An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1500" y="5452847"/>
            <a:ext cx="6788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scene is divided into five 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classes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pixels in each class are randomly selected as training samples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Resolution: Medium/low  VS</a:t>
            </a:r>
            <a:r>
              <a:rPr lang="zh-CN" altLang="en-US" sz="3200" smtClean="0"/>
              <a:t>  </a:t>
            </a:r>
            <a:r>
              <a:rPr lang="en-US" altLang="zh-CN" sz="3200" smtClean="0"/>
              <a:t>High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central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limit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zh-CN" altLang="en-US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 model is used to model the echo complex vector.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distribution and the multilook coherency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matrix obeys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Wishart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distribution.</a:t>
            </a:r>
            <a:endParaRPr lang="en-US" altLang="zh-CN" sz="16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scatterers is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narrow-beam 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2893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GF3-Xi’An classification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Limitations</a:t>
            </a:r>
            <a:endParaRPr lang="zh-CN" altLang="en-US" sz="280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computational load of the dual domain filter is very large. 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share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same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P-band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radar has strong penetration. When H-polarized and V-polarized electromagnetic waves penetrate some objects, their attenuation rates are different. The different textures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may be observed in different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polarization modes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IECAS </a:t>
            </a:r>
            <a:r>
              <a:rPr lang="en-US" altLang="zh-CN" sz="2400" smtClean="0"/>
              <a:t>P</a:t>
            </a:r>
            <a:r>
              <a:rPr lang="zh-CN" altLang="en-US" sz="2400" smtClean="0"/>
              <a:t> </a:t>
            </a:r>
            <a:r>
              <a:rPr lang="en-US" altLang="zh-CN" sz="2400"/>
              <a:t>band </a:t>
            </a:r>
            <a:r>
              <a:rPr lang="en-US" altLang="zh-CN" sz="2400" smtClean="0"/>
              <a:t>PolSAR data experimental result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is still effective for speckle suppression, but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blur when dealing with some distributed targets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When </a:t>
            </a:r>
            <a:r>
              <a:rPr lang="en-US" altLang="zh-CN" sz="2400"/>
              <a:t>there is ambiguity on </a:t>
            </a:r>
            <a:r>
              <a:rPr lang="en-US" altLang="zh-CN" sz="2400" smtClean="0"/>
              <a:t>the PolSAR </a:t>
            </a:r>
            <a:r>
              <a:rPr lang="en-US" altLang="zh-CN" sz="2400"/>
              <a:t>image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challenges in processing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 is the entanglement of texture and speckle. The dual-domain filter based on clutter decomposition can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 a good balance between the detail preservation of texture and suppression of speckle.</a:t>
            </a:r>
          </a:p>
          <a:p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igh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signal-to-clutter ratio filtering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 be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obtained. This will contribute to the further processing and application of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data,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such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 classification and segmentation.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obvious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limitations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filter is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very large.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 are interested in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work, you can refer to the following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paper for more details:</a:t>
            </a:r>
          </a:p>
          <a:p>
            <a:r>
              <a:rPr lang="en-US" altLang="zh-CN" sz="160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  <a:endParaRPr lang="en-US" altLang="zh-CN" sz="160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124106"/>
            <a:ext cx="7237142" cy="751146"/>
          </a:xfrm>
        </p:spPr>
        <p:txBody>
          <a:bodyPr/>
          <a:lstStyle/>
          <a:p>
            <a:r>
              <a:rPr lang="en-US" altLang="zh-CN" sz="2800"/>
              <a:t>An interesting </a:t>
            </a:r>
            <a:r>
              <a:rPr lang="en-US" altLang="zh-CN" sz="2800" smtClean="0"/>
              <a:t>viewpoint </a:t>
            </a:r>
            <a:r>
              <a:rPr lang="en-US" altLang="zh-CN" sz="2800"/>
              <a:t>about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heterogeneous </a:t>
            </a:r>
            <a:r>
              <a:rPr lang="en-US" altLang="zh-CN" sz="2800"/>
              <a:t>sea clutter</a:t>
            </a:r>
            <a:endParaRPr lang="zh-CN" altLang="en-US" sz="280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surface waves can be decomposed into surface tension waves with micro scale and gravity waves with macro scale.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fast-changing characteristics of clutter (millisecond order), i.e. speckle component.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slow-changing characteristics of clutter (second order), i. e. texture component (modulation component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63281" y="3209499"/>
            <a:ext cx="5535614" cy="553998"/>
            <a:chOff x="3054474" y="4014197"/>
            <a:chExt cx="5535614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3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796832" y="4095097"/>
              <a:ext cx="3793256" cy="430887"/>
              <a:chOff x="3320450" y="4185362"/>
              <a:chExt cx="1825414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666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418763" y="4185362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Understanding of </a:t>
            </a:r>
            <a:r>
              <a:rPr lang="en-US" altLang="zh-CN" sz="2400" smtClean="0"/>
              <a:t>high-resolution PolSAR image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592734" cy="3747537"/>
            <a:chOff x="491801" y="1117332"/>
            <a:chExt cx="6592734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PauliRGB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</a:t>
              </a:r>
              <a:r>
                <a:rPr lang="en-US" altLang="zh-CN" sz="1200" b="1" smtClean="0"/>
                <a:t>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9665" y="4563279"/>
              <a:ext cx="228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</a:t>
              </a:r>
              <a:r>
                <a:rPr lang="en-US" altLang="zh-CN" sz="1200" b="1" smtClean="0"/>
                <a:t>peckle (include polarimetric)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8124" y="1917065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high-resolution PolSAR image 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regarded as the result of amplitude modulation of the fast-changing Gaussian random speckle (contains polarization information) by the slow-changing texture (RCS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46041" y="5339023"/>
            <a:ext cx="2568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dimensional nonnegative scalar)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171387" y="53390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621330" y="5310947"/>
            <a:ext cx="3464892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random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596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Clutter decomposition/SIRV based </a:t>
            </a:r>
            <a:br>
              <a:rPr lang="en-US" altLang="zh-CN" sz="2800" smtClean="0"/>
            </a:br>
            <a:r>
              <a:rPr lang="en-US" altLang="zh-CN" sz="2800" smtClean="0"/>
              <a:t>PolSAR dual-domain filter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viewpoint of the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 model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dual-domain filter is designed, which takes full advantage of the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to </a:t>
            </a:r>
            <a:r>
              <a:rPr lang="en-US" altLang="zh-CN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domain and texture domain, the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coherency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is re-modulated by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561" t="8935" r="4237" b="20944"/>
          <a:stretch/>
        </p:blipFill>
        <p:spPr>
          <a:xfrm>
            <a:off x="5725117" y="2028749"/>
            <a:ext cx="2373042" cy="33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Polarimetric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selected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6" name="Equation" r:id="rId11" imgW="266400" imgH="215640" progId="Equation.DSMT4">
                      <p:embed/>
                    </p:oleObj>
                  </mc:Choice>
                  <mc:Fallback>
                    <p:oleObj name="Equation" r:id="rId11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7" name="Equation" r:id="rId13" imgW="139680" imgH="139680" progId="Equation.DSMT4">
                      <p:embed/>
                    </p:oleObj>
                  </mc:Choice>
                  <mc:Fallback>
                    <p:oleObj name="Equation" r:id="rId13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/>
          <a:srcRect l="1620" t="13107" r="780" b="12707"/>
          <a:stretch/>
        </p:blipFill>
        <p:spPr>
          <a:xfrm>
            <a:off x="5746578" y="1011054"/>
            <a:ext cx="2518461" cy="411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/>
          <a:srcRect l="1694" t="5165" r="7349" b="6483"/>
          <a:stretch/>
        </p:blipFill>
        <p:spPr>
          <a:xfrm>
            <a:off x="5725534" y="1442736"/>
            <a:ext cx="2004207" cy="46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35254" y="1655002"/>
            <a:ext cx="8873491" cy="4514282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3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4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5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6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7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04787" y="6218921"/>
            <a:ext cx="8749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19760</TotalTime>
  <Words>1522</Words>
  <Application>Microsoft Office PowerPoint</Application>
  <PresentationFormat>全屏显示(4:3)</PresentationFormat>
  <Paragraphs>236</Paragraphs>
  <Slides>46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Significance of PolSAR Speckle Filtering</vt:lpstr>
      <vt:lpstr>Related work</vt:lpstr>
      <vt:lpstr>Resolution: Medium/low  VS  High</vt:lpstr>
      <vt:lpstr>An interesting viewpoint about  heterogeneous sea clutter</vt:lpstr>
      <vt:lpstr>Understanding of high-resolution PolSAR image</vt:lpstr>
      <vt:lpstr>Clutter decomposition/SIRV based  PolSAR dual-domain filter</vt:lpstr>
      <vt:lpstr>Details of dual-domain filter</vt:lpstr>
      <vt:lpstr>Details of dual-domain filter</vt:lpstr>
      <vt:lpstr>Details of dual-domain filter</vt:lpstr>
      <vt:lpstr>CETC-38  X band 0.1×0.4m data in Hainan</vt:lpstr>
      <vt:lpstr>PowerPoint 演示文稿</vt:lpstr>
      <vt:lpstr>Normalized coherency matrix in Pauli-RGB </vt:lpstr>
      <vt:lpstr>CETC-38  X band 0.1×0.4m data in Hainan</vt:lpstr>
      <vt:lpstr>CETC-38  X band 0.1×0.4m in Hainan</vt:lpstr>
      <vt:lpstr>DLR FSAR S band 0.5×0.6m data in Kaufbeuren</vt:lpstr>
      <vt:lpstr>PowerPoint 演示文稿</vt:lpstr>
      <vt:lpstr>IECAS C band 0.13×0.19m data in Zunhua</vt:lpstr>
      <vt:lpstr>DLR ESAR L band 3×3m Oberpfaffenhofen</vt:lpstr>
      <vt:lpstr>Gaofen-3 C-band Xi’An City </vt:lpstr>
      <vt:lpstr>Gaofen-3 C-band Xi’An City (after dual-domain filtering) </vt:lpstr>
      <vt:lpstr>GF3 Sea scene reconstruction: ships and waves (using dual-domain filter)</vt:lpstr>
      <vt:lpstr>Comparisons</vt:lpstr>
      <vt:lpstr>PowerPoint 演示文稿</vt:lpstr>
      <vt:lpstr>Mean and standard deviation of separated multiplicative noise (Ratio)</vt:lpstr>
      <vt:lpstr>ENL in homogenous region: From 1  to 100 </vt:lpstr>
      <vt:lpstr>Novak’s polarimetric whitening filter results</vt:lpstr>
      <vt:lpstr>Polarimetric entropy</vt:lpstr>
      <vt:lpstr>Effect on the H/alpha/A</vt:lpstr>
      <vt:lpstr>Effect on the PolSAR data classification  </vt:lpstr>
      <vt:lpstr>Effect on the PolSAR data classification 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GF3-Xi’An</vt:lpstr>
      <vt:lpstr>PowerPoint 演示文稿</vt:lpstr>
      <vt:lpstr>Limitations</vt:lpstr>
      <vt:lpstr>IECAS P band PolSAR data experimental result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530</cp:revision>
  <cp:lastPrinted>2019-07-25T09:06:59Z</cp:lastPrinted>
  <dcterms:created xsi:type="dcterms:W3CDTF">2018-12-06T12:53:28Z</dcterms:created>
  <dcterms:modified xsi:type="dcterms:W3CDTF">2019-11-27T12:26:19Z</dcterms:modified>
</cp:coreProperties>
</file>